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7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49" autoAdjust="0"/>
  </p:normalViewPr>
  <p:slideViewPr>
    <p:cSldViewPr snapToGrid="0">
      <p:cViewPr varScale="1">
        <p:scale>
          <a:sx n="58" d="100"/>
          <a:sy n="58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9d21ca673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9d21ca673_1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Icing and immediate offsides rules are done for player development purposes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Lots of passion on both sides. The official’s job is to enforce the rules as written and interpreted. </a:t>
            </a:r>
            <a:endParaRPr/>
          </a:p>
        </p:txBody>
      </p:sp>
      <p:sp>
        <p:nvSpPr>
          <p:cNvPr id="110" name="Google Shape;110;gb9d21ca673_1_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3bcb545dd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e3bcb545dd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Icing and immediate </a:t>
            </a:r>
            <a:r>
              <a:rPr lang="en-US" dirty="0" err="1"/>
              <a:t>offsides</a:t>
            </a:r>
            <a:r>
              <a:rPr lang="en-US" dirty="0"/>
              <a:t> rules are done for player development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 possibility</a:t>
            </a:r>
            <a:r>
              <a:rPr lang="en-US" baseline="0" dirty="0"/>
              <a:t> of opting out of these rules if it’s a USA Hockey game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Lots of passion on both sides. The official’s job is to enforce the rules as written and interpreted. </a:t>
            </a:r>
            <a:endParaRPr dirty="0"/>
          </a:p>
        </p:txBody>
      </p:sp>
      <p:sp>
        <p:nvSpPr>
          <p:cNvPr id="117" name="Google Shape;117;ge3bcb545dd_0_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3bcb545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e3bcb545d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Standardized match penalty suspensions are the Preface section of the rulebook on page XXX</a:t>
            </a:r>
            <a:endParaRPr/>
          </a:p>
        </p:txBody>
      </p:sp>
      <p:sp>
        <p:nvSpPr>
          <p:cNvPr id="124" name="Google Shape;124;ge3bcb545d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3bcb545d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3bcb545dd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e3bcb545dd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3bcb545d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3bcb545dd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Coincidentals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Team on the PP takes a penalty - penalty makes teams even strength but DOES affect on-ice strength</a:t>
            </a:r>
            <a:endParaRPr/>
          </a:p>
        </p:txBody>
      </p:sp>
      <p:sp>
        <p:nvSpPr>
          <p:cNvPr id="138" name="Google Shape;138;ge3bcb545dd_0_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3bcb545dd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e3bcb545dd_0_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Does not apply to CHC</a:t>
            </a:r>
            <a:endParaRPr/>
          </a:p>
        </p:txBody>
      </p:sp>
      <p:sp>
        <p:nvSpPr>
          <p:cNvPr id="145" name="Google Shape;145;ge3bcb545dd_0_4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1669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3bcb545d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e3bcb545dd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e3bcb545dd_0_5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3bcb545dd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e3bcb545dd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Last season the GM applied only if the bench minor will still being served.</a:t>
            </a:r>
            <a:endParaRPr/>
          </a:p>
        </p:txBody>
      </p:sp>
      <p:sp>
        <p:nvSpPr>
          <p:cNvPr id="159" name="Google Shape;159;ge3bcb545dd_0_5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3bcb545dd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e3bcb545dd_0_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e3bcb545dd_0_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ED Theme" type="obj">
  <p:cSld name="OBJEC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6732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Char char="•"/>
              <a:defRPr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1" name="Google Shape;21;p2"/>
          <p:cNvCxnSpPr/>
          <p:nvPr/>
        </p:nvCxnSpPr>
        <p:spPr>
          <a:xfrm>
            <a:off x="800000" y="1296000"/>
            <a:ext cx="9417600" cy="0"/>
          </a:xfrm>
          <a:prstGeom prst="straightConnector1">
            <a:avLst/>
          </a:prstGeom>
          <a:noFill/>
          <a:ln w="38100" cap="flat" cmpd="sng">
            <a:solidFill>
              <a:srgbClr val="BD212E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95725" y="348900"/>
            <a:ext cx="2186676" cy="189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5" name="Google Shape;3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95725" y="348900"/>
            <a:ext cx="2186676" cy="1894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" name="Google Shape;36;p4"/>
          <p:cNvCxnSpPr/>
          <p:nvPr/>
        </p:nvCxnSpPr>
        <p:spPr>
          <a:xfrm>
            <a:off x="800000" y="1296000"/>
            <a:ext cx="9417600" cy="0"/>
          </a:xfrm>
          <a:prstGeom prst="straightConnector1">
            <a:avLst/>
          </a:prstGeom>
          <a:noFill/>
          <a:ln w="38100" cap="flat" cmpd="sng">
            <a:solidFill>
              <a:srgbClr val="BD21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4" name="Google Shape;4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95725" y="348900"/>
            <a:ext cx="2186676" cy="1894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Google Shape;45;p5"/>
          <p:cNvCxnSpPr/>
          <p:nvPr/>
        </p:nvCxnSpPr>
        <p:spPr>
          <a:xfrm>
            <a:off x="800000" y="1296000"/>
            <a:ext cx="9417600" cy="0"/>
          </a:xfrm>
          <a:prstGeom prst="straightConnector1">
            <a:avLst/>
          </a:prstGeom>
          <a:noFill/>
          <a:ln w="38100" cap="flat" cmpd="sng">
            <a:solidFill>
              <a:srgbClr val="BD21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5" name="Google Shape;55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95725" y="348900"/>
            <a:ext cx="2186676" cy="1894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Google Shape;56;p6"/>
          <p:cNvCxnSpPr/>
          <p:nvPr/>
        </p:nvCxnSpPr>
        <p:spPr>
          <a:xfrm>
            <a:off x="800000" y="1296000"/>
            <a:ext cx="9417600" cy="0"/>
          </a:xfrm>
          <a:prstGeom prst="straightConnector1">
            <a:avLst/>
          </a:prstGeom>
          <a:noFill/>
          <a:ln w="38100" cap="flat" cmpd="sng">
            <a:solidFill>
              <a:srgbClr val="BD21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2" name="Google Shape;6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95725" y="348900"/>
            <a:ext cx="2186676" cy="1894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7"/>
          <p:cNvCxnSpPr/>
          <p:nvPr/>
        </p:nvCxnSpPr>
        <p:spPr>
          <a:xfrm>
            <a:off x="800000" y="1296000"/>
            <a:ext cx="9417600" cy="0"/>
          </a:xfrm>
          <a:prstGeom prst="straightConnector1">
            <a:avLst/>
          </a:prstGeom>
          <a:noFill/>
          <a:ln w="38100" cap="flat" cmpd="sng">
            <a:solidFill>
              <a:srgbClr val="BD21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8" name="Google Shape;68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95725" y="348900"/>
            <a:ext cx="2186676" cy="1894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Google Shape;69;p8"/>
          <p:cNvCxnSpPr/>
          <p:nvPr/>
        </p:nvCxnSpPr>
        <p:spPr>
          <a:xfrm>
            <a:off x="800000" y="1296000"/>
            <a:ext cx="9417600" cy="0"/>
          </a:xfrm>
          <a:prstGeom prst="straightConnector1">
            <a:avLst/>
          </a:prstGeom>
          <a:noFill/>
          <a:ln w="38100" cap="flat" cmpd="sng">
            <a:solidFill>
              <a:srgbClr val="BD21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7" name="Google Shape;77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95725" y="348900"/>
            <a:ext cx="2186676" cy="1894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Google Shape;78;p9"/>
          <p:cNvCxnSpPr/>
          <p:nvPr/>
        </p:nvCxnSpPr>
        <p:spPr>
          <a:xfrm>
            <a:off x="800000" y="1296000"/>
            <a:ext cx="9417600" cy="0"/>
          </a:xfrm>
          <a:prstGeom prst="straightConnector1">
            <a:avLst/>
          </a:prstGeom>
          <a:noFill/>
          <a:ln w="38100" cap="flat" cmpd="sng">
            <a:solidFill>
              <a:srgbClr val="BD21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6" name="Google Shape;86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95725" y="348900"/>
            <a:ext cx="2186676" cy="1894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" name="Google Shape;87;p10"/>
          <p:cNvCxnSpPr/>
          <p:nvPr/>
        </p:nvCxnSpPr>
        <p:spPr>
          <a:xfrm>
            <a:off x="800000" y="1296000"/>
            <a:ext cx="9417600" cy="0"/>
          </a:xfrm>
          <a:prstGeom prst="straightConnector1">
            <a:avLst/>
          </a:prstGeom>
          <a:noFill/>
          <a:ln w="38100" cap="flat" cmpd="sng">
            <a:solidFill>
              <a:srgbClr val="BD21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None/>
              <a:defRPr sz="1800">
                <a:solidFill>
                  <a:srgbClr val="B7B7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None/>
              <a:defRPr sz="1800">
                <a:solidFill>
                  <a:srgbClr val="B7B7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None/>
              <a:defRPr sz="1800">
                <a:solidFill>
                  <a:srgbClr val="B7B7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None/>
              <a:defRPr sz="1800">
                <a:solidFill>
                  <a:srgbClr val="B7B7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None/>
              <a:defRPr sz="1800">
                <a:solidFill>
                  <a:srgbClr val="B7B7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None/>
              <a:defRPr sz="1800">
                <a:solidFill>
                  <a:srgbClr val="B7B7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None/>
              <a:defRPr sz="1800">
                <a:solidFill>
                  <a:srgbClr val="B7B7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None/>
              <a:defRPr sz="1800">
                <a:solidFill>
                  <a:srgbClr val="B7B7B7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tric@chchockey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ctrTitle"/>
          </p:nvPr>
        </p:nvSpPr>
        <p:spPr>
          <a:xfrm>
            <a:off x="1524000" y="659542"/>
            <a:ext cx="9144000" cy="8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0B5394"/>
                </a:solidFill>
              </a:rPr>
              <a:t>2021-2025 Rule Changes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xfrm>
            <a:off x="1524000" y="4833617"/>
            <a:ext cx="9144000" cy="8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0B5394"/>
                </a:solidFill>
              </a:rPr>
              <a:t>Youth and Girls/Women</a:t>
            </a:r>
            <a:endParaRPr>
              <a:solidFill>
                <a:srgbClr val="0B5394"/>
              </a:solidFill>
            </a:endParaRPr>
          </a:p>
        </p:txBody>
      </p:sp>
      <p:pic>
        <p:nvPicPr>
          <p:cNvPr id="106" name="Google Shape;10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2376" y="1827075"/>
            <a:ext cx="3267251" cy="283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5394"/>
                </a:solidFill>
              </a:rPr>
              <a:t>Contact Information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838200" y="2098350"/>
            <a:ext cx="10515600" cy="39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000"/>
              <a:t>Kevin Redding</a:t>
            </a:r>
            <a:endParaRPr sz="400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000"/>
              <a:t>USA Hockey Referee-in-Chief for CT</a:t>
            </a:r>
            <a:endParaRPr sz="400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000" u="sng">
                <a:solidFill>
                  <a:schemeClr val="hlink"/>
                </a:solidFill>
                <a:hlinkClick r:id="rId3"/>
              </a:rPr>
              <a:t>ctric@chchockey.org</a:t>
            </a:r>
            <a:endParaRPr sz="400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000"/>
              <a:t>Twitter: cthockeyrefs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5394"/>
                </a:solidFill>
              </a:rPr>
              <a:t>Major In-Game Rule Changes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20" name="Google Shape;120;p15"/>
          <p:cNvSpPr txBox="1">
            <a:spLocks noGrp="1"/>
          </p:cNvSpPr>
          <p:nvPr>
            <p:ph type="body" idx="1"/>
          </p:nvPr>
        </p:nvSpPr>
        <p:spPr>
          <a:xfrm>
            <a:off x="838200" y="16732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No shorthanded icing at any level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Every major requires a game misconduct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Immediate offsides at all levels</a:t>
            </a:r>
            <a:r>
              <a:rPr lang="en-US" sz="3000">
                <a:solidFill>
                  <a:srgbClr val="FF00FF"/>
                </a:solidFill>
              </a:rPr>
              <a:t>*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D-zone faceoffs after a penalty</a:t>
            </a:r>
            <a:r>
              <a:rPr lang="en-US" sz="3000">
                <a:solidFill>
                  <a:srgbClr val="FF00FF"/>
                </a:solidFill>
              </a:rPr>
              <a:t>*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Minimum penalty durations</a:t>
            </a:r>
            <a:r>
              <a:rPr lang="en-US" sz="3000">
                <a:solidFill>
                  <a:srgbClr val="FF00FF"/>
                </a:solidFill>
              </a:rPr>
              <a:t>*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Individual &amp; team penalty limitations: 4/12 instead of 5/15</a:t>
            </a:r>
            <a:r>
              <a:rPr lang="en-US" sz="3000">
                <a:solidFill>
                  <a:srgbClr val="FF00FF"/>
                </a:solidFill>
              </a:rPr>
              <a:t>*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2nd instance of abuse from the bench is a GM</a:t>
            </a:r>
            <a:r>
              <a:rPr lang="en-US" sz="3000">
                <a:solidFill>
                  <a:srgbClr val="FF00FF"/>
                </a:solidFill>
              </a:rPr>
              <a:t>*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“Reckless endangerment” for determination of major</a:t>
            </a:r>
            <a:r>
              <a:rPr lang="en-US" sz="3000">
                <a:solidFill>
                  <a:srgbClr val="FF00FF"/>
                </a:solidFill>
              </a:rPr>
              <a:t>*</a:t>
            </a:r>
            <a:endParaRPr sz="30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5394"/>
                </a:solidFill>
              </a:rPr>
              <a:t>Other Meaningful Rule Changes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27" name="Google Shape;127;p16"/>
          <p:cNvSpPr txBox="1">
            <a:spLocks noGrp="1"/>
          </p:cNvSpPr>
          <p:nvPr>
            <p:ph type="body" idx="1"/>
          </p:nvPr>
        </p:nvSpPr>
        <p:spPr>
          <a:xfrm>
            <a:off x="838200" y="16732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Standardized discipline for match penalties</a:t>
            </a:r>
            <a:endParaRPr sz="3000"/>
          </a:p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Injured players as Team Personnel</a:t>
            </a:r>
            <a:endParaRPr sz="3000"/>
          </a:p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Stick length extended to 65”</a:t>
            </a:r>
            <a:endParaRPr sz="3000"/>
          </a:p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Stricter penalties for coaches who get 2nd and 3rd GM for abuse of officials during the same season</a:t>
            </a:r>
            <a:endParaRPr sz="300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●"/>
            </a:pPr>
            <a:r>
              <a:rPr lang="en-US" sz="3000"/>
              <a:t>Neck guards still recommended</a:t>
            </a:r>
            <a:endParaRPr sz="300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5394"/>
                </a:solidFill>
              </a:rPr>
              <a:t>Immediate Offsides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838200" y="16732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dirty="0"/>
              <a:t>Intentional </a:t>
            </a:r>
            <a:r>
              <a:rPr lang="en-US" sz="3000" dirty="0" err="1"/>
              <a:t>offsides</a:t>
            </a:r>
            <a:r>
              <a:rPr lang="en-US" sz="3000" dirty="0"/>
              <a:t> occurs when</a:t>
            </a:r>
            <a:endParaRPr sz="3000" dirty="0"/>
          </a:p>
          <a:p>
            <a:pPr marL="914400" marR="0" lvl="0" indent="-419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 dirty="0"/>
              <a:t>Done to deliberately secure a stoppage of play</a:t>
            </a:r>
            <a:endParaRPr sz="3000" dirty="0"/>
          </a:p>
          <a:p>
            <a:pPr marL="9144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 b="1" i="1" dirty="0"/>
              <a:t>There is no chance of a legal play at the blue line</a:t>
            </a:r>
            <a:endParaRPr sz="3000" b="1" i="1"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000" b="1" i="1"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dirty="0"/>
              <a:t>A “timing play” dump-in or shot on goal is not automatically considered intentional.</a:t>
            </a:r>
            <a:endParaRPr sz="3000" dirty="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3000" dirty="0"/>
              <a:t>A dump-in or shot on goal with players clearly not close to the blue line can be considered intentional.</a:t>
            </a:r>
            <a:endParaRPr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5394"/>
                </a:solidFill>
              </a:rPr>
              <a:t>D-zone Faceoff After Penalty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41" name="Google Shape;141;p18"/>
          <p:cNvSpPr txBox="1">
            <a:spLocks noGrp="1"/>
          </p:cNvSpPr>
          <p:nvPr>
            <p:ph type="body" idx="1"/>
          </p:nvPr>
        </p:nvSpPr>
        <p:spPr>
          <a:xfrm>
            <a:off x="838200" y="16732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/>
              <a:t>Exceptions</a:t>
            </a:r>
            <a:endParaRPr sz="3000"/>
          </a:p>
          <a:p>
            <a:pPr marL="914400" marR="0" lvl="0" indent="-419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Does not affect on-ice strength</a:t>
            </a:r>
            <a:endParaRPr sz="3000"/>
          </a:p>
          <a:p>
            <a:pPr marL="9144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Start/End of period</a:t>
            </a:r>
            <a:endParaRPr sz="3000"/>
          </a:p>
          <a:p>
            <a:pPr marL="9144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After a goal</a:t>
            </a:r>
            <a:endParaRPr sz="3000"/>
          </a:p>
          <a:p>
            <a:pPr marL="9144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Attacking defenseman enters beyond tops of circles during a scrum</a:t>
            </a:r>
            <a:endParaRPr sz="3000"/>
          </a:p>
          <a:p>
            <a:pPr marL="9144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Stoppage of play by the non-offending team</a:t>
            </a:r>
            <a:endParaRPr sz="300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3000"/>
              <a:t>Officials decide faceoff side.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B5394"/>
                </a:solidFill>
              </a:rPr>
              <a:t>CHC Period and Penalty Durations</a:t>
            </a:r>
            <a:endParaRPr dirty="0">
              <a:solidFill>
                <a:srgbClr val="0B539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30" y="1407925"/>
            <a:ext cx="8802723" cy="5079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69795" y="2907325"/>
            <a:ext cx="3607358" cy="350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400"/>
              </a:spcBef>
            </a:pPr>
            <a:r>
              <a:rPr lang="en-US" dirty="0"/>
              <a:t>Period length dictates minor penalty duration.</a:t>
            </a:r>
          </a:p>
          <a:p>
            <a:pPr lvl="0">
              <a:spcBef>
                <a:spcPts val="1000"/>
              </a:spcBef>
              <a:tabLst>
                <a:tab pos="1547813" algn="l"/>
                <a:tab pos="1828800" algn="l"/>
                <a:tab pos="2341563" algn="l"/>
              </a:tabLst>
            </a:pPr>
            <a:r>
              <a:rPr lang="en-US" b="1" dirty="0"/>
              <a:t>Period length	Minor</a:t>
            </a:r>
          </a:p>
          <a:p>
            <a:pPr lvl="0" defTabSz="1195388">
              <a:spcBef>
                <a:spcPts val="1000"/>
              </a:spcBef>
              <a:tabLst>
                <a:tab pos="1657350" algn="l"/>
                <a:tab pos="1939925" algn="l"/>
                <a:tab pos="2632075" algn="l"/>
              </a:tabLst>
            </a:pPr>
            <a:r>
              <a:rPr lang="en-US" dirty="0"/>
              <a:t>12 min or less	1:00</a:t>
            </a:r>
          </a:p>
          <a:p>
            <a:pPr lvl="0" defTabSz="1195388">
              <a:spcBef>
                <a:spcPts val="1000"/>
              </a:spcBef>
              <a:tabLst>
                <a:tab pos="1657350" algn="l"/>
                <a:tab pos="1939925" algn="l"/>
                <a:tab pos="2632075" algn="l"/>
              </a:tabLst>
            </a:pPr>
            <a:r>
              <a:rPr lang="en-US" dirty="0"/>
              <a:t>13-16 min	1:30</a:t>
            </a:r>
          </a:p>
          <a:p>
            <a:pPr lvl="0" defTabSz="1195388">
              <a:spcBef>
                <a:spcPts val="1000"/>
              </a:spcBef>
              <a:tabLst>
                <a:tab pos="1657350" algn="l"/>
                <a:tab pos="1939925" algn="l"/>
                <a:tab pos="2632075" algn="l"/>
              </a:tabLst>
            </a:pPr>
            <a:r>
              <a:rPr lang="en-US" dirty="0"/>
              <a:t>17-20 min	2:00</a:t>
            </a:r>
          </a:p>
          <a:p>
            <a:pPr lvl="0" defTabSz="1195388">
              <a:spcBef>
                <a:spcPts val="1000"/>
              </a:spcBef>
              <a:tabLst>
                <a:tab pos="1657350" algn="l"/>
                <a:tab pos="1939925" algn="l"/>
                <a:tab pos="2632075" algn="l"/>
              </a:tabLst>
            </a:pPr>
            <a:r>
              <a:rPr lang="en-US" dirty="0"/>
              <a:t>For games played in halves, divide total game time by three to get period length.</a:t>
            </a:r>
          </a:p>
          <a:p>
            <a:pPr lvl="0">
              <a:spcBef>
                <a:spcPts val="2400"/>
              </a:spcBef>
            </a:pPr>
            <a:endParaRPr lang="en-US" dirty="0"/>
          </a:p>
          <a:p>
            <a:pPr lvl="0">
              <a:spcBef>
                <a:spcPts val="2400"/>
              </a:spcBef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22137" y="6410848"/>
            <a:ext cx="3754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Changes from 2020-2021 season highlighted</a:t>
            </a:r>
          </a:p>
        </p:txBody>
      </p:sp>
    </p:spTree>
    <p:extLst>
      <p:ext uri="{BB962C8B-B14F-4D97-AF65-F5344CB8AC3E}">
        <p14:creationId xmlns:p14="http://schemas.microsoft.com/office/powerpoint/2010/main" val="254086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5394"/>
                </a:solidFill>
              </a:rPr>
              <a:t>Penalty Limitations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55" name="Google Shape;155;p20"/>
          <p:cNvSpPr txBox="1">
            <a:spLocks noGrp="1"/>
          </p:cNvSpPr>
          <p:nvPr>
            <p:ph type="body" idx="1"/>
          </p:nvPr>
        </p:nvSpPr>
        <p:spPr>
          <a:xfrm>
            <a:off x="838200" y="1833999"/>
            <a:ext cx="10515600" cy="472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dirty="0"/>
              <a:t>After </a:t>
            </a:r>
            <a:r>
              <a:rPr lang="en-US" sz="3000" b="1" i="1" dirty="0"/>
              <a:t>fourth </a:t>
            </a:r>
            <a:r>
              <a:rPr lang="en-US" sz="3000" dirty="0"/>
              <a:t>penalty to a player, the player will be </a:t>
            </a:r>
            <a:r>
              <a:rPr lang="en-US" sz="3000" b="1" i="1" dirty="0"/>
              <a:t>immediately </a:t>
            </a:r>
            <a:r>
              <a:rPr lang="en-US" sz="3000" dirty="0"/>
              <a:t>ejected from the game and receive a game misconduct.</a:t>
            </a:r>
            <a:endParaRPr sz="3000" dirty="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3000" dirty="0"/>
              <a:t>If a team incurs </a:t>
            </a:r>
            <a:r>
              <a:rPr lang="en-US" sz="3000" b="1" i="1" dirty="0"/>
              <a:t>twelve </a:t>
            </a:r>
            <a:r>
              <a:rPr lang="en-US" sz="3000" dirty="0"/>
              <a:t>or more penalties, calculated </a:t>
            </a:r>
            <a:r>
              <a:rPr lang="en-US" sz="3000" b="1" i="1" dirty="0"/>
              <a:t>at the end of the game</a:t>
            </a:r>
            <a:r>
              <a:rPr lang="en-US" sz="3000" dirty="0"/>
              <a:t>, the coach of record at the time of the twelfth penalty will be suspended for one game.</a:t>
            </a:r>
            <a:endParaRPr sz="3000" dirty="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3000" dirty="0"/>
              <a:t>Player example</a:t>
            </a:r>
            <a:endParaRPr sz="3000" dirty="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Checking from behind &amp; charging to same player in same game</a:t>
            </a:r>
            <a:endParaRPr sz="3000" dirty="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Minor + </a:t>
            </a:r>
            <a:r>
              <a:rPr lang="en-US" sz="3000" dirty="0" err="1"/>
              <a:t>misc</a:t>
            </a:r>
            <a:r>
              <a:rPr lang="en-US" sz="3000" dirty="0"/>
              <a:t>, minor + GM, GM for four penalties</a:t>
            </a:r>
            <a:endParaRPr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5394"/>
                </a:solidFill>
              </a:rPr>
              <a:t>Second Instance of Abuse of Officials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62" name="Google Shape;162;p21"/>
          <p:cNvSpPr txBox="1">
            <a:spLocks noGrp="1"/>
          </p:cNvSpPr>
          <p:nvPr>
            <p:ph type="body" idx="1"/>
          </p:nvPr>
        </p:nvSpPr>
        <p:spPr>
          <a:xfrm>
            <a:off x="838200" y="1673225"/>
            <a:ext cx="10515600" cy="472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900"/>
              <a:t>When second instance of abuse from anyone on the bench is </a:t>
            </a:r>
            <a:br>
              <a:rPr lang="en-US" sz="2900"/>
            </a:br>
            <a:r>
              <a:rPr lang="en-US" sz="2900"/>
              <a:t>clearly a </a:t>
            </a:r>
            <a:r>
              <a:rPr lang="en-US" sz="2900" i="1"/>
              <a:t>continuation of abuse</a:t>
            </a:r>
            <a:r>
              <a:rPr lang="en-US" sz="2900"/>
              <a:t>, a game misconduct may be assessed instead of a second bench minor.</a:t>
            </a:r>
            <a:endParaRPr sz="290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900"/>
              <a:t>When a player on the bench can be identified, they will be assessed the appropriate penalties instead of the team.</a:t>
            </a:r>
            <a:endParaRPr sz="290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900"/>
              <a:t>If a head coach earns a bench minor for abuse and after that penalty has expired an assistant coach abuses the officials for the same situation, the assistant coach is subject to a game misconduct.</a:t>
            </a:r>
            <a:endParaRPr sz="2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5394"/>
                </a:solidFill>
              </a:rPr>
              <a:t>Reckless Endangerment vs Injury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69" name="Google Shape;169;p22"/>
          <p:cNvSpPr txBox="1">
            <a:spLocks noGrp="1"/>
          </p:cNvSpPr>
          <p:nvPr>
            <p:ph type="body" idx="1"/>
          </p:nvPr>
        </p:nvSpPr>
        <p:spPr>
          <a:xfrm>
            <a:off x="838200" y="1673225"/>
            <a:ext cx="10515600" cy="472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900" i="1"/>
              <a:t>“Engaging in conduct, without regard to the consequences, which creates a substantial risk of serious physical injury to an opponent.”</a:t>
            </a:r>
            <a:endParaRPr sz="2900" i="1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900"/>
              <a:t>Officials have discretion on whether an action was reckless, </a:t>
            </a:r>
            <a:br>
              <a:rPr lang="en-US" sz="2900"/>
            </a:br>
            <a:r>
              <a:rPr lang="en-US" sz="2900"/>
              <a:t>whether or not an injury occurs.</a:t>
            </a:r>
            <a:endParaRPr sz="290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900"/>
              <a:t>The emphasis for the officials is primarily on the action.</a:t>
            </a:r>
            <a:endParaRPr sz="290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900"/>
              <a:t>Players cannot draw an automatic major+GM by feigning injury.</a:t>
            </a:r>
            <a:endParaRPr sz="2900"/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900"/>
              <a:t>A major+GM may be assessed even though there is no injury.</a:t>
            </a:r>
            <a:endParaRPr sz="2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685</Words>
  <Application>Microsoft Office PowerPoint</Application>
  <PresentationFormat>Widescreen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2021-2025 Rule Changes</vt:lpstr>
      <vt:lpstr>Major In-Game Rule Changes</vt:lpstr>
      <vt:lpstr>Other Meaningful Rule Changes</vt:lpstr>
      <vt:lpstr>Immediate Offsides</vt:lpstr>
      <vt:lpstr>D-zone Faceoff After Penalty</vt:lpstr>
      <vt:lpstr>CHC Period and Penalty Durations</vt:lpstr>
      <vt:lpstr>Penalty Limitations</vt:lpstr>
      <vt:lpstr>Second Instance of Abuse of Officials</vt:lpstr>
      <vt:lpstr>Reckless Endangerment vs Injury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2021-2025 Rule Changes</dc:title>
  <dc:creator>Peter Egan</dc:creator>
  <cp:lastModifiedBy>Steve Levins</cp:lastModifiedBy>
  <cp:revision>6</cp:revision>
  <dcterms:modified xsi:type="dcterms:W3CDTF">2021-08-27T22:36:45Z</dcterms:modified>
</cp:coreProperties>
</file>